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18" r:id="rId4"/>
    <p:sldId id="319" r:id="rId5"/>
    <p:sldId id="305" r:id="rId6"/>
    <p:sldId id="306" r:id="rId7"/>
    <p:sldId id="307" r:id="rId8"/>
    <p:sldId id="308" r:id="rId9"/>
    <p:sldId id="309" r:id="rId10"/>
    <p:sldId id="320" r:id="rId11"/>
    <p:sldId id="310" r:id="rId12"/>
    <p:sldId id="321" r:id="rId13"/>
    <p:sldId id="312" r:id="rId14"/>
    <p:sldId id="313" r:id="rId15"/>
    <p:sldId id="314" r:id="rId16"/>
    <p:sldId id="316" r:id="rId17"/>
    <p:sldId id="317" r:id="rId18"/>
    <p:sldId id="258" r:id="rId19"/>
    <p:sldId id="336" r:id="rId20"/>
    <p:sldId id="327" r:id="rId21"/>
    <p:sldId id="323" r:id="rId22"/>
    <p:sldId id="324" r:id="rId23"/>
    <p:sldId id="299" r:id="rId24"/>
    <p:sldId id="301" r:id="rId25"/>
    <p:sldId id="300" r:id="rId26"/>
    <p:sldId id="328" r:id="rId27"/>
    <p:sldId id="329" r:id="rId28"/>
    <p:sldId id="331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622" autoAdjust="0"/>
  </p:normalViewPr>
  <p:slideViewPr>
    <p:cSldViewPr>
      <p:cViewPr>
        <p:scale>
          <a:sx n="120" d="100"/>
          <a:sy n="120" d="100"/>
        </p:scale>
        <p:origin x="-102" y="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8734-A5D3-4A25-B784-8ECAAD2339F7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D67B-407F-4649-B3D0-820A4578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7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6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1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5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65D6-9A1E-4055-A4DB-83F37A955C0D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692697"/>
            <a:ext cx="7772400" cy="1296144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Diyala University                                                                                  </a:t>
            </a:r>
            <a:br>
              <a:rPr lang="en-US" sz="1600" b="1" dirty="0" smtClean="0"/>
            </a:br>
            <a:r>
              <a:rPr lang="en-US" sz="1600" b="1" dirty="0" smtClean="0"/>
              <a:t>College of Engineering                                                                               Fourth Year 2012/2013</a:t>
            </a:r>
            <a:br>
              <a:rPr lang="en-US" sz="1600" b="1" dirty="0" smtClean="0"/>
            </a:br>
            <a:r>
              <a:rPr lang="en-US" sz="1600" b="1" dirty="0" smtClean="0"/>
              <a:t>Computer &amp; Software </a:t>
            </a:r>
            <a:br>
              <a:rPr lang="en-US" sz="1600" b="1" dirty="0" smtClean="0"/>
            </a:br>
            <a:r>
              <a:rPr lang="en-US" sz="1600" b="1" dirty="0" smtClean="0"/>
              <a:t>Engineering Department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GB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8" y="2177480"/>
            <a:ext cx="8784976" cy="4419872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Public Key Cryptography</a:t>
            </a:r>
            <a:endParaRPr lang="en-US" sz="5700" b="1" dirty="0" smtClean="0">
              <a:solidFill>
                <a:schemeClr val="tx1"/>
              </a:solidFill>
            </a:endParaRPr>
          </a:p>
          <a:p>
            <a:endParaRPr lang="en-US" sz="5600" b="1" dirty="0" smtClean="0">
              <a:solidFill>
                <a:schemeClr val="tx1"/>
              </a:solidFill>
            </a:endParaRPr>
          </a:p>
          <a:p>
            <a:r>
              <a:rPr lang="en-US" sz="5600" b="1" dirty="0" smtClean="0">
                <a:solidFill>
                  <a:schemeClr val="tx1"/>
                </a:solidFill>
              </a:rPr>
              <a:t>Chapter 3/Part2</a:t>
            </a:r>
          </a:p>
          <a:p>
            <a:endParaRPr lang="en-US" sz="4500" b="1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PRESENTED BY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DR. ALI J. ABBOUD</a:t>
            </a:r>
            <a:endParaRPr lang="en-GB" sz="3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71" y="476672"/>
            <a:ext cx="1570985" cy="11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67831"/>
            <a:ext cx="87129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3.3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GB" sz="3600" b="1" dirty="0"/>
              <a:t>FERMAT’S AND EULER’S THEOREMS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45" y="908719"/>
            <a:ext cx="5581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200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2" y="3356992"/>
            <a:ext cx="6248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2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116632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  <a:t>3.4 Testing For Primarlity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4518"/>
            <a:ext cx="2181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7" y="1187237"/>
            <a:ext cx="60388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1781" y="128826"/>
            <a:ext cx="660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3.4 Testing For Primarlity</a:t>
            </a:r>
            <a:endParaRPr lang="en-GB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79928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8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277873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3.5 Discrete Logarithm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81" y="1196752"/>
            <a:ext cx="68865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8195" y="8268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3.5 Discrete Logarithm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1" y="804515"/>
            <a:ext cx="6667500" cy="21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1" y="2924944"/>
            <a:ext cx="67627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166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3.5 Discrete Logarithm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824518"/>
            <a:ext cx="7362825" cy="546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105252"/>
            <a:ext cx="631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3.5 Discrete Logarithm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8760"/>
            <a:ext cx="67056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6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16632"/>
            <a:ext cx="4962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3.5 Discrete Logarithm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7" y="824518"/>
            <a:ext cx="7315200" cy="58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850106"/>
          </a:xfrm>
        </p:spPr>
        <p:txBody>
          <a:bodyPr>
            <a:normAutofit/>
          </a:bodyPr>
          <a:lstStyle/>
          <a:p>
            <a:pPr lvl="0" algn="l"/>
            <a:r>
              <a:rPr lang="en-US" sz="3600" b="1" dirty="0">
                <a:solidFill>
                  <a:prstClr val="black"/>
                </a:solidFill>
              </a:rPr>
              <a:t>3.5 Discrete Logarithm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18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67437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1" y="2571403"/>
            <a:ext cx="6657975" cy="416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77" y="116632"/>
            <a:ext cx="8229600" cy="936105"/>
          </a:xfrm>
        </p:spPr>
        <p:txBody>
          <a:bodyPr>
            <a:normAutofit/>
          </a:bodyPr>
          <a:lstStyle/>
          <a:p>
            <a:pPr lvl="0" algn="l"/>
            <a:r>
              <a:rPr lang="en-US" sz="4000" b="1" dirty="0">
                <a:solidFill>
                  <a:prstClr val="black"/>
                </a:solidFill>
              </a:rPr>
              <a:t>3.5 Discrete Logarithm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19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3" y="1052737"/>
            <a:ext cx="67246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7" y="4472211"/>
            <a:ext cx="7429500" cy="219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3.1 Objectives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1280220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Prime Numbers.</a:t>
            </a:r>
            <a:endParaRPr lang="en-GB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Fermat’s and Euler’s Theorems.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Testing for Primarily.</a:t>
            </a:r>
            <a:endParaRPr lang="en-US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Discrete Logarithm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Diffie-Hellman Key Exchange Algorithm.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Security of Diffie-Hellman Algorithm.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Key Exchange Protocols.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Man-in-the-Middle Attacks</a:t>
            </a:r>
            <a:r>
              <a:rPr lang="en-US" sz="3200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ElGamal Cryptosystem</a:t>
            </a:r>
            <a:r>
              <a:rPr lang="en-GB" sz="3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Security of ElGamal </a:t>
            </a:r>
            <a:r>
              <a:rPr lang="en-GB" sz="3200" b="1" dirty="0"/>
              <a:t>Cryptosystem</a:t>
            </a:r>
            <a:r>
              <a:rPr lang="en-GB" sz="3200" dirty="0"/>
              <a:t>.</a:t>
            </a:r>
          </a:p>
          <a:p>
            <a:endParaRPr lang="en-GB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46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708"/>
            <a:ext cx="8229600" cy="1005036"/>
          </a:xfrm>
        </p:spPr>
        <p:txBody>
          <a:bodyPr>
            <a:normAutofit/>
          </a:bodyPr>
          <a:lstStyle/>
          <a:p>
            <a:pPr lvl="0" algn="l"/>
            <a:r>
              <a:rPr lang="en-US" sz="4000" b="1" dirty="0">
                <a:solidFill>
                  <a:prstClr val="black"/>
                </a:solidFill>
              </a:rPr>
              <a:t>3.5 Discrete Logarithm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20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6" y="1412776"/>
            <a:ext cx="72771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229600" cy="764704"/>
          </a:xfrm>
        </p:spPr>
        <p:txBody>
          <a:bodyPr>
            <a:normAutofit/>
          </a:bodyPr>
          <a:lstStyle/>
          <a:p>
            <a:pPr marL="285750" indent="-285750" algn="l"/>
            <a:r>
              <a:rPr lang="en-US" sz="3200" b="1" dirty="0" smtClean="0"/>
              <a:t>3.6 Diffie-Hellman Key Exchange Algorithm 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21</a:t>
            </a:fld>
            <a:endParaRPr lang="en-GB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6581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0" y="1916832"/>
            <a:ext cx="67246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525"/>
            <a:ext cx="8229600" cy="630213"/>
          </a:xfrm>
        </p:spPr>
        <p:txBody>
          <a:bodyPr>
            <a:normAutofit fontScale="90000"/>
          </a:bodyPr>
          <a:lstStyle/>
          <a:p>
            <a:pPr marL="285750" indent="-285750" algn="l"/>
            <a:r>
              <a:rPr lang="en-US" sz="4000" b="1" dirty="0"/>
              <a:t>3.6 Diffie-Hellman Key Exchange 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22</a:t>
            </a:fld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3470"/>
            <a:ext cx="6705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3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70" y="0"/>
            <a:ext cx="8229600" cy="836712"/>
          </a:xfrm>
        </p:spPr>
        <p:txBody>
          <a:bodyPr>
            <a:normAutofit/>
          </a:bodyPr>
          <a:lstStyle/>
          <a:p>
            <a:pPr marL="285750" indent="-285750" algn="l"/>
            <a:r>
              <a:rPr lang="en-US" sz="4000" b="1" dirty="0"/>
              <a:t>3.6 Diffie-Hellman Key Exchange 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836712"/>
            <a:ext cx="85689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64704"/>
            <a:ext cx="671512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15"/>
            <a:ext cx="864096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3.7 Security of Diffie-Hellman </a:t>
            </a:r>
            <a:r>
              <a:rPr lang="en-US" sz="4000" b="1" dirty="0"/>
              <a:t>Key Exchange 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24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0" y="1153269"/>
            <a:ext cx="6696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679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1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47700"/>
            <a:ext cx="8229600" cy="86102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3.8 </a:t>
            </a:r>
            <a:r>
              <a:rPr lang="en-GB" sz="4000" b="1" dirty="0" smtClean="0"/>
              <a:t>Key Exchange Protocols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25</a:t>
            </a:fld>
            <a:endParaRPr lang="en-GB"/>
          </a:p>
        </p:txBody>
      </p:sp>
      <p:sp>
        <p:nvSpPr>
          <p:cNvPr id="3" name="AutoShape 2" descr="Public key gener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0743"/>
            <a:ext cx="61926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3.8 </a:t>
            </a:r>
            <a:r>
              <a:rPr lang="en-GB" sz="4000" b="1" dirty="0"/>
              <a:t>Key Exchange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24744"/>
            <a:ext cx="645795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3.8 Man-in-the-Middle Attacks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7048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3.8 Man-in-the-Middle Attacks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4" y="1110654"/>
            <a:ext cx="8627218" cy="44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3.9 </a:t>
            </a:r>
            <a:r>
              <a:rPr lang="en-GB" sz="4000" b="1" dirty="0" smtClean="0"/>
              <a:t>ElGamal Cryptosystem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2132856"/>
            <a:ext cx="66770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9436"/>
            <a:ext cx="8229600" cy="720080"/>
          </a:xfrm>
        </p:spPr>
        <p:txBody>
          <a:bodyPr/>
          <a:lstStyle/>
          <a:p>
            <a:pPr algn="l"/>
            <a:r>
              <a:rPr lang="en-US" sz="4000" b="1" dirty="0" smtClean="0"/>
              <a:t>3.2 Prime Numbers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24" y="769516"/>
            <a:ext cx="43053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7" y="1412776"/>
            <a:ext cx="69246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3.9 </a:t>
            </a:r>
            <a:r>
              <a:rPr lang="en-GB" sz="4000" b="1" dirty="0" smtClean="0"/>
              <a:t>ElGamal Cryptosystem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61824"/>
            <a:ext cx="66484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3.9 </a:t>
            </a:r>
            <a:r>
              <a:rPr lang="en-GB" sz="4000" b="1" dirty="0" smtClean="0"/>
              <a:t>ElGamal Cryptosystem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28314"/>
            <a:ext cx="67627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3.9 </a:t>
            </a:r>
            <a:r>
              <a:rPr lang="en-GB" sz="4000" b="1" dirty="0" smtClean="0"/>
              <a:t>ElGamal Cryptosystem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4014"/>
            <a:ext cx="6705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4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3.9 </a:t>
            </a:r>
            <a:r>
              <a:rPr lang="en-GB" sz="4000" b="1" dirty="0" smtClean="0"/>
              <a:t>ElGamal Cryptosystem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7341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1531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3.9 </a:t>
            </a:r>
            <a:r>
              <a:rPr lang="en-GB" sz="4000" b="1" dirty="0" smtClean="0"/>
              <a:t>ElGamal Cryptosystem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6084"/>
            <a:ext cx="66770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05" y="11663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3.10 Security of </a:t>
            </a:r>
            <a:r>
              <a:rPr lang="en-GB" sz="4000" b="1" dirty="0" smtClean="0"/>
              <a:t>ElGamal Cryptosystem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71600" y="157192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TimesTen-Roman"/>
              </a:rPr>
              <a:t>The security of ElGamal is based on the difficulty of computing </a:t>
            </a:r>
            <a:r>
              <a:rPr lang="en-GB" dirty="0" smtClean="0">
                <a:latin typeface="TimesTen-Roman"/>
              </a:rPr>
              <a:t>discrete logarithms.</a:t>
            </a:r>
          </a:p>
          <a:p>
            <a:pPr algn="just"/>
            <a:endParaRPr lang="en-GB" dirty="0" smtClean="0">
              <a:latin typeface="TimesTen-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latin typeface="TimesTen-Roman"/>
              </a:rPr>
              <a:t> </a:t>
            </a:r>
            <a:r>
              <a:rPr lang="en-GB" dirty="0">
                <a:latin typeface="TimesTen-Roman"/>
              </a:rPr>
              <a:t>To recover A’s private key, an adversary would have to </a:t>
            </a:r>
            <a:r>
              <a:rPr lang="en-GB" dirty="0" smtClean="0">
                <a:latin typeface="TimesTen-Roman"/>
              </a:rPr>
              <a:t>compute </a:t>
            </a:r>
          </a:p>
          <a:p>
            <a:pPr algn="just"/>
            <a:endParaRPr lang="en-GB" dirty="0" smtClean="0">
              <a:latin typeface="TimesTen-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latin typeface="TimesTen-Roman"/>
              </a:rPr>
              <a:t>Alternatively</a:t>
            </a:r>
            <a:r>
              <a:rPr lang="en-GB" dirty="0">
                <a:latin typeface="TimesTen-Roman"/>
              </a:rPr>
              <a:t>, to recover the one-time key , an </a:t>
            </a:r>
            <a:r>
              <a:rPr lang="en-GB" dirty="0" smtClean="0">
                <a:latin typeface="TimesTen-Roman"/>
              </a:rPr>
              <a:t>adversary would </a:t>
            </a:r>
            <a:r>
              <a:rPr lang="en-GB" dirty="0">
                <a:latin typeface="TimesTen-Roman"/>
              </a:rPr>
              <a:t>have to determine the random number </a:t>
            </a:r>
            <a:r>
              <a:rPr lang="en-GB" i="1" dirty="0">
                <a:latin typeface="TimesTen-Italic"/>
              </a:rPr>
              <a:t>k</a:t>
            </a:r>
            <a:r>
              <a:rPr lang="en-GB" dirty="0">
                <a:latin typeface="TimesTen-Roman"/>
              </a:rPr>
              <a:t>, and this would require </a:t>
            </a:r>
            <a:r>
              <a:rPr lang="en-GB" dirty="0" smtClean="0">
                <a:latin typeface="TimesTen-Roman"/>
              </a:rPr>
              <a:t>computing the </a:t>
            </a:r>
            <a:r>
              <a:rPr lang="en-GB" dirty="0">
                <a:latin typeface="TimesTen-Roman"/>
              </a:rPr>
              <a:t>discrete </a:t>
            </a:r>
            <a:r>
              <a:rPr lang="en-GB" dirty="0" smtClean="0">
                <a:latin typeface="TimesTen-Roman"/>
              </a:rPr>
              <a:t>logarithm                    . </a:t>
            </a:r>
          </a:p>
          <a:p>
            <a:pPr algn="just"/>
            <a:endParaRPr lang="en-GB" dirty="0">
              <a:latin typeface="TimesTen-Roman"/>
            </a:endParaRPr>
          </a:p>
          <a:p>
            <a:pPr algn="just"/>
            <a:endParaRPr lang="en-GB" dirty="0" smtClean="0">
              <a:latin typeface="TimesTen-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>
                <a:latin typeface="TimesTen-Roman"/>
              </a:rPr>
              <a:t>It points </a:t>
            </a:r>
            <a:r>
              <a:rPr lang="en-GB" dirty="0">
                <a:latin typeface="TimesTen-Roman"/>
              </a:rPr>
              <a:t>out that these </a:t>
            </a:r>
            <a:r>
              <a:rPr lang="en-GB" dirty="0" smtClean="0">
                <a:latin typeface="TimesTen-Roman"/>
              </a:rPr>
              <a:t>calculations are </a:t>
            </a:r>
            <a:r>
              <a:rPr lang="en-GB" dirty="0">
                <a:latin typeface="TimesTen-Roman"/>
              </a:rPr>
              <a:t>regarded as infeasible if is at least 300 decimal digits and </a:t>
            </a:r>
            <a:r>
              <a:rPr lang="en-GB" dirty="0" smtClean="0">
                <a:latin typeface="TimesTen-Roman"/>
              </a:rPr>
              <a:t>has at </a:t>
            </a:r>
            <a:r>
              <a:rPr lang="en-GB" dirty="0">
                <a:latin typeface="TimesTen-Roman"/>
              </a:rPr>
              <a:t>least one “large” prime factor.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14668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95672"/>
            <a:ext cx="1285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End of Chapter 3/Part2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3.2 Prime Numbers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6" y="981075"/>
            <a:ext cx="68770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5950"/>
            <a:ext cx="68770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9303"/>
            <a:ext cx="8229600" cy="49336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3.2 </a:t>
            </a:r>
            <a:r>
              <a:rPr lang="en-GB" b="1" dirty="0" smtClean="0"/>
              <a:t>Prime Numbers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5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3246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9552" y="17499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3.3 </a:t>
            </a:r>
            <a:r>
              <a:rPr lang="en-GB" sz="2800" b="1" dirty="0"/>
              <a:t>FERMAT’S AND EULER’S THEOREMS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341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3000375"/>
            <a:ext cx="6096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47" y="4365104"/>
            <a:ext cx="56197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23" y="260648"/>
            <a:ext cx="8229600" cy="8823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3.3 </a:t>
            </a:r>
            <a:r>
              <a:rPr lang="en-GB" sz="4000" b="1" dirty="0"/>
              <a:t>FERMAT’S AND EULER’S THEOREMS</a:t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28" y="1124744"/>
            <a:ext cx="60769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23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3.3 </a:t>
            </a:r>
            <a:r>
              <a:rPr lang="en-GB" sz="4000" b="1" dirty="0"/>
              <a:t>FERMAT’S AND EULER’S THEOREMS</a:t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328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560" y="100718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  <a:t>3.3 </a:t>
            </a:r>
            <a:r>
              <a:rPr lang="en-GB" sz="3200" b="1" dirty="0"/>
              <a:t>FERMAT’S AND EULER’S THEOREMS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287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15733</TotalTime>
  <Words>303</Words>
  <Application>Microsoft Office PowerPoint</Application>
  <PresentationFormat>On-screen Show (4:3)</PresentationFormat>
  <Paragraphs>102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Diyala University                                                                                   College of Engineering                                                                               Fourth Year 2012/2013 Computer &amp; Software  Engineering Department  </vt:lpstr>
      <vt:lpstr>3.1 Objectives</vt:lpstr>
      <vt:lpstr>3.2 Prime Numbers</vt:lpstr>
      <vt:lpstr>3.2 Prime Numbers</vt:lpstr>
      <vt:lpstr>3.2 Prime Numbers </vt:lpstr>
      <vt:lpstr>PowerPoint Presentation</vt:lpstr>
      <vt:lpstr>3.3 FERMAT’S AND EULER’S THEOREMS </vt:lpstr>
      <vt:lpstr>3.3 FERMAT’S AND EULER’S THEOREMS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3.5 Discrete Logarithm</vt:lpstr>
      <vt:lpstr>3.5 Discrete Logarithm</vt:lpstr>
      <vt:lpstr>3.5 Discrete Logarithm</vt:lpstr>
      <vt:lpstr>3.6 Diffie-Hellman Key Exchange Algorithm </vt:lpstr>
      <vt:lpstr>3.6 Diffie-Hellman Key Exchange </vt:lpstr>
      <vt:lpstr>3.6 Diffie-Hellman Key Exchange </vt:lpstr>
      <vt:lpstr>3.7 Security of Diffie-Hellman Key Exchange </vt:lpstr>
      <vt:lpstr>3.8 Key Exchange Protocols</vt:lpstr>
      <vt:lpstr>3.8 Key Exchange Protocols</vt:lpstr>
      <vt:lpstr>3.8 Man-in-the-Middle Attacks</vt:lpstr>
      <vt:lpstr>3.8 Man-in-the-Middle Attacks</vt:lpstr>
      <vt:lpstr>3.9 ElGamal Cryptosystem</vt:lpstr>
      <vt:lpstr>3.9 ElGamal Cryptosystem</vt:lpstr>
      <vt:lpstr>3.9 ElGamal Cryptosystem</vt:lpstr>
      <vt:lpstr>3.9 ElGamal Cryptosystem</vt:lpstr>
      <vt:lpstr>3.9 ElGamal Cryptosystem</vt:lpstr>
      <vt:lpstr>3.9 ElGamal Cryptosystem</vt:lpstr>
      <vt:lpstr>3.10 Security of ElGamal Cryptosystem</vt:lpstr>
      <vt:lpstr>End of Chapter 3/Part2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167</cp:revision>
  <dcterms:created xsi:type="dcterms:W3CDTF">2012-09-22T12:43:17Z</dcterms:created>
  <dcterms:modified xsi:type="dcterms:W3CDTF">2012-12-15T12:55:32Z</dcterms:modified>
</cp:coreProperties>
</file>